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2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8" r:id="rId10"/>
    <p:sldId id="261" r:id="rId11"/>
    <p:sldId id="262" r:id="rId12"/>
    <p:sldId id="263" r:id="rId13"/>
    <p:sldId id="264" r:id="rId14"/>
    <p:sldId id="269" r:id="rId15"/>
    <p:sldId id="270" r:id="rId16"/>
    <p:sldId id="272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4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D230D45-4A5C-4235-AA04-FB46FB8DF59B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F04B52-E8E4-4076-ABE1-183E0B3C17B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363742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0D45-4A5C-4235-AA04-FB46FB8DF59B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4B52-E8E4-4076-ABE1-183E0B3C1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39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0D45-4A5C-4235-AA04-FB46FB8DF59B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4B52-E8E4-4076-ABE1-183E0B3C1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45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0D45-4A5C-4235-AA04-FB46FB8DF59B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4B52-E8E4-4076-ABE1-183E0B3C1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35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D230D45-4A5C-4235-AA04-FB46FB8DF59B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CF04B52-E8E4-4076-ABE1-183E0B3C17BB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181808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0D45-4A5C-4235-AA04-FB46FB8DF59B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4B52-E8E4-4076-ABE1-183E0B3C1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0693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0D45-4A5C-4235-AA04-FB46FB8DF59B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4B52-E8E4-4076-ABE1-183E0B3C1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48984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0D45-4A5C-4235-AA04-FB46FB8DF59B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4B52-E8E4-4076-ABE1-183E0B3C1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2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0D45-4A5C-4235-AA04-FB46FB8DF59B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4B52-E8E4-4076-ABE1-183E0B3C1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725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D230D45-4A5C-4235-AA04-FB46FB8DF59B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CF04B52-E8E4-4076-ABE1-183E0B3C17B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5037543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D230D45-4A5C-4235-AA04-FB46FB8DF59B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CF04B52-E8E4-4076-ABE1-183E0B3C1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94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D230D45-4A5C-4235-AA04-FB46FB8DF59B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CF04B52-E8E4-4076-ABE1-183E0B3C17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04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9" r:id="rId1"/>
    <p:sldLayoutId id="2147484430" r:id="rId2"/>
    <p:sldLayoutId id="2147484431" r:id="rId3"/>
    <p:sldLayoutId id="2147484432" r:id="rId4"/>
    <p:sldLayoutId id="2147484433" r:id="rId5"/>
    <p:sldLayoutId id="2147484434" r:id="rId6"/>
    <p:sldLayoutId id="2147484435" r:id="rId7"/>
    <p:sldLayoutId id="2147484436" r:id="rId8"/>
    <p:sldLayoutId id="2147484437" r:id="rId9"/>
    <p:sldLayoutId id="2147484438" r:id="rId10"/>
    <p:sldLayoutId id="21474844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Relational Database Model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2</a:t>
            </a:r>
          </a:p>
        </p:txBody>
      </p:sp>
    </p:spTree>
    <p:extLst>
      <p:ext uri="{BB962C8B-B14F-4D97-AF65-F5344CB8AC3E}">
        <p14:creationId xmlns:p14="http://schemas.microsoft.com/office/powerpoint/2010/main" val="267126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Database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7380" y="1543878"/>
            <a:ext cx="9720073" cy="4803913"/>
          </a:xfrm>
        </p:spPr>
        <p:txBody>
          <a:bodyPr>
            <a:normAutofit/>
          </a:bodyPr>
          <a:lstStyle/>
          <a:p>
            <a:r>
              <a:rPr lang="en-US" altLang="zh-TW" sz="2800" dirty="0"/>
              <a:t>A </a:t>
            </a:r>
            <a:r>
              <a:rPr lang="en-US" altLang="zh-TW" sz="2800" dirty="0">
                <a:solidFill>
                  <a:srgbClr val="990000"/>
                </a:solidFill>
              </a:rPr>
              <a:t>database model</a:t>
            </a:r>
            <a:r>
              <a:rPr lang="en-US" altLang="zh-TW" sz="2800" dirty="0"/>
              <a:t> </a:t>
            </a:r>
          </a:p>
          <a:p>
            <a:pPr lvl="1"/>
            <a:r>
              <a:rPr lang="en-US" altLang="zh-TW" sz="2400" dirty="0"/>
              <a:t>defines the </a:t>
            </a:r>
            <a:r>
              <a:rPr lang="en-US" altLang="zh-TW" sz="2400" u="sng" dirty="0">
                <a:solidFill>
                  <a:srgbClr val="006600"/>
                </a:solidFill>
              </a:rPr>
              <a:t>logical design</a:t>
            </a:r>
            <a:r>
              <a:rPr lang="en-US" altLang="zh-TW" sz="2400" u="sng" dirty="0"/>
              <a:t> of data</a:t>
            </a:r>
            <a:r>
              <a:rPr lang="en-US" altLang="zh-TW" sz="2400" dirty="0"/>
              <a:t>.</a:t>
            </a:r>
          </a:p>
          <a:p>
            <a:pPr lvl="1"/>
            <a:r>
              <a:rPr lang="en-US" altLang="zh-TW" sz="2400" dirty="0"/>
              <a:t>Describes the </a:t>
            </a:r>
            <a:r>
              <a:rPr lang="en-US" altLang="zh-TW" sz="2400" dirty="0">
                <a:solidFill>
                  <a:srgbClr val="006600"/>
                </a:solidFill>
              </a:rPr>
              <a:t>relationships</a:t>
            </a:r>
            <a:r>
              <a:rPr lang="en-US" altLang="zh-TW" sz="2400" dirty="0"/>
              <a:t> </a:t>
            </a:r>
            <a:r>
              <a:rPr lang="en-US" altLang="zh-TW" sz="2400" u="sng" dirty="0"/>
              <a:t>between different parts of data</a:t>
            </a:r>
            <a:r>
              <a:rPr lang="en-US" altLang="zh-TW" sz="2400" dirty="0"/>
              <a:t>.</a:t>
            </a:r>
          </a:p>
          <a:p>
            <a:r>
              <a:rPr lang="en-US" altLang="zh-TW" sz="2800" dirty="0"/>
              <a:t> models</a:t>
            </a:r>
          </a:p>
          <a:p>
            <a:pPr lvl="1"/>
            <a:r>
              <a:rPr lang="en-US" altLang="zh-TW" sz="2400" dirty="0">
                <a:solidFill>
                  <a:srgbClr val="990000"/>
                </a:solidFill>
              </a:rPr>
              <a:t>Hierarchical model</a:t>
            </a:r>
          </a:p>
          <a:p>
            <a:pPr lvl="1"/>
            <a:r>
              <a:rPr lang="en-US" altLang="zh-TW" sz="2400" dirty="0">
                <a:solidFill>
                  <a:srgbClr val="990000"/>
                </a:solidFill>
              </a:rPr>
              <a:t>Network model</a:t>
            </a:r>
          </a:p>
          <a:p>
            <a:pPr lvl="1"/>
            <a:r>
              <a:rPr lang="en-US" altLang="zh-TW" sz="2400" dirty="0">
                <a:solidFill>
                  <a:srgbClr val="990000"/>
                </a:solidFill>
              </a:rPr>
              <a:t>Relational model</a:t>
            </a:r>
          </a:p>
        </p:txBody>
      </p:sp>
    </p:spTree>
    <p:extLst>
      <p:ext uri="{BB962C8B-B14F-4D97-AF65-F5344CB8AC3E}">
        <p14:creationId xmlns:p14="http://schemas.microsoft.com/office/powerpoint/2010/main" val="3847445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5400" b="1" dirty="0">
                <a:solidFill>
                  <a:srgbClr val="990000"/>
                </a:solidFill>
                <a:latin typeface="Times New Roman" panose="02020603050405020304" pitchFamily="18" charset="0"/>
              </a:rPr>
              <a:t>Hierarchical model</a:t>
            </a:r>
            <a:br>
              <a:rPr lang="en-US" altLang="zh-TW" sz="5400" b="1" dirty="0">
                <a:solidFill>
                  <a:srgbClr val="990000"/>
                </a:solidFill>
                <a:latin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504122"/>
            <a:ext cx="9720073" cy="1186069"/>
          </a:xfrm>
        </p:spPr>
        <p:txBody>
          <a:bodyPr/>
          <a:lstStyle/>
          <a:p>
            <a:r>
              <a:rPr lang="en-US" altLang="zh-TW" sz="2400" dirty="0"/>
              <a:t>Data are organized as an </a:t>
            </a:r>
            <a:r>
              <a:rPr lang="en-US" altLang="zh-TW" sz="2400" u="sng" dirty="0">
                <a:solidFill>
                  <a:srgbClr val="006600"/>
                </a:solidFill>
              </a:rPr>
              <a:t>upside down tree</a:t>
            </a:r>
            <a:r>
              <a:rPr lang="en-US" altLang="zh-TW" sz="2400" dirty="0"/>
              <a:t>.</a:t>
            </a:r>
          </a:p>
          <a:p>
            <a:r>
              <a:rPr lang="en-US" altLang="zh-TW" sz="2400" dirty="0"/>
              <a:t>Each entity has </a:t>
            </a:r>
            <a:r>
              <a:rPr lang="en-US" altLang="zh-TW" sz="2400" u="sng" dirty="0"/>
              <a:t>only one parent</a:t>
            </a:r>
            <a:r>
              <a:rPr lang="en-US" altLang="zh-TW" sz="2400" dirty="0"/>
              <a:t> but can have </a:t>
            </a:r>
            <a:r>
              <a:rPr lang="en-US" altLang="zh-TW" sz="2400" u="sng" dirty="0"/>
              <a:t>several children</a:t>
            </a:r>
            <a:r>
              <a:rPr lang="en-US" altLang="zh-TW" sz="2400" dirty="0"/>
              <a:t>.</a:t>
            </a:r>
          </a:p>
          <a:p>
            <a:endParaRPr lang="en-US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879" y="2811634"/>
            <a:ext cx="8053388" cy="367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9157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5400" b="1" dirty="0">
                <a:solidFill>
                  <a:srgbClr val="990000"/>
                </a:solidFill>
                <a:latin typeface="Times New Roman" panose="02020603050405020304" pitchFamily="18" charset="0"/>
              </a:rPr>
              <a:t>Network model</a:t>
            </a:r>
            <a:br>
              <a:rPr lang="en-US" altLang="zh-TW" sz="5400" b="1" dirty="0">
                <a:solidFill>
                  <a:srgbClr val="990000"/>
                </a:solidFill>
                <a:latin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636643"/>
            <a:ext cx="9720073" cy="1159566"/>
          </a:xfrm>
        </p:spPr>
        <p:txBody>
          <a:bodyPr/>
          <a:lstStyle/>
          <a:p>
            <a:r>
              <a:rPr lang="en-US" altLang="zh-TW" sz="2400" dirty="0"/>
              <a:t>The entities are organized in a </a:t>
            </a:r>
            <a:r>
              <a:rPr lang="en-US" altLang="zh-TW" sz="2400" dirty="0">
                <a:solidFill>
                  <a:srgbClr val="006600"/>
                </a:solidFill>
              </a:rPr>
              <a:t>graph</a:t>
            </a:r>
            <a:r>
              <a:rPr lang="en-US" altLang="zh-TW" sz="2400" dirty="0"/>
              <a:t>.</a:t>
            </a:r>
          </a:p>
          <a:p>
            <a:r>
              <a:rPr lang="en-US" altLang="zh-TW" sz="2400" dirty="0"/>
              <a:t>Some entities can be accessed through </a:t>
            </a:r>
            <a:r>
              <a:rPr lang="en-US" altLang="zh-TW" sz="2400" u="sng" dirty="0"/>
              <a:t>several paths</a:t>
            </a:r>
            <a:r>
              <a:rPr lang="en-US" altLang="zh-TW" sz="2400" dirty="0"/>
              <a:t>.</a:t>
            </a:r>
          </a:p>
          <a:p>
            <a:endParaRPr lang="en-US" dirty="0"/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051" y="2992902"/>
            <a:ext cx="7715250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6552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400" b="1" dirty="0">
                <a:solidFill>
                  <a:srgbClr val="990000"/>
                </a:solidFill>
                <a:latin typeface="Times New Roman" panose="02020603050405020304" pitchFamily="18" charset="0"/>
              </a:rPr>
              <a:t>Relational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15548"/>
            <a:ext cx="9720073" cy="1577009"/>
          </a:xfrm>
        </p:spPr>
        <p:txBody>
          <a:bodyPr>
            <a:normAutofit/>
          </a:bodyPr>
          <a:lstStyle/>
          <a:p>
            <a:r>
              <a:rPr lang="en-US" altLang="zh-TW" sz="2400" dirty="0"/>
              <a:t>Data are organized in </a:t>
            </a:r>
            <a:r>
              <a:rPr lang="en-US" altLang="zh-TW" sz="2400" u="sng" dirty="0">
                <a:solidFill>
                  <a:srgbClr val="006600"/>
                </a:solidFill>
              </a:rPr>
              <a:t>two-dimensional tables</a:t>
            </a:r>
            <a:r>
              <a:rPr lang="en-US" altLang="zh-TW" sz="2400" dirty="0"/>
              <a:t> called </a:t>
            </a:r>
            <a:r>
              <a:rPr lang="en-US" altLang="zh-TW" sz="2400" dirty="0">
                <a:solidFill>
                  <a:srgbClr val="990000"/>
                </a:solidFill>
              </a:rPr>
              <a:t>relations</a:t>
            </a:r>
            <a:r>
              <a:rPr lang="en-US" altLang="zh-TW" sz="2400" dirty="0"/>
              <a:t>.</a:t>
            </a:r>
          </a:p>
          <a:p>
            <a:r>
              <a:rPr lang="en-US" altLang="zh-TW" sz="2400" dirty="0"/>
              <a:t>The tables are </a:t>
            </a:r>
            <a:r>
              <a:rPr lang="en-US" altLang="zh-TW" sz="2400" u="sng" dirty="0">
                <a:solidFill>
                  <a:srgbClr val="006600"/>
                </a:solidFill>
              </a:rPr>
              <a:t>related</a:t>
            </a:r>
            <a:r>
              <a:rPr lang="en-US" altLang="zh-TW" sz="2400" u="sng" dirty="0"/>
              <a:t> to each other</a:t>
            </a:r>
            <a:r>
              <a:rPr lang="en-US" altLang="zh-TW" sz="2400" dirty="0"/>
              <a:t>.</a:t>
            </a:r>
          </a:p>
          <a:p>
            <a:r>
              <a:rPr lang="en-US" altLang="zh-TW" sz="2400" dirty="0"/>
              <a:t>The </a:t>
            </a:r>
            <a:r>
              <a:rPr lang="en-US" altLang="zh-TW" sz="2400" u="sng" dirty="0"/>
              <a:t>most popular model</a:t>
            </a:r>
            <a:r>
              <a:rPr lang="en-US" altLang="zh-TW" sz="2400" dirty="0"/>
              <a:t>.</a:t>
            </a:r>
          </a:p>
          <a:p>
            <a:endParaRPr lang="en-US" dirty="0"/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942" y="3315164"/>
            <a:ext cx="7848600" cy="363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3881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990000"/>
                </a:solidFill>
              </a:rPr>
              <a:t>Relational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83027"/>
            <a:ext cx="10178322" cy="4492486"/>
          </a:xfrm>
        </p:spPr>
        <p:txBody>
          <a:bodyPr>
            <a:normAutofit/>
          </a:bodyPr>
          <a:lstStyle/>
          <a:p>
            <a:r>
              <a:rPr lang="en-US" altLang="zh-TW" sz="2800" dirty="0">
                <a:solidFill>
                  <a:srgbClr val="990000"/>
                </a:solidFill>
              </a:rPr>
              <a:t>RDBMS (Relational Database Management System)</a:t>
            </a:r>
          </a:p>
          <a:p>
            <a:r>
              <a:rPr lang="en-US" altLang="zh-TW" sz="2800" dirty="0"/>
              <a:t>External view: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sz="2600" dirty="0"/>
              <a:t>The data are represented as a </a:t>
            </a:r>
            <a:r>
              <a:rPr lang="en-US" altLang="zh-TW" sz="2600" u="sng" dirty="0"/>
              <a:t>set of relations</a:t>
            </a:r>
            <a:r>
              <a:rPr lang="en-US" altLang="zh-TW" sz="2600" dirty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sz="2800" dirty="0"/>
              <a:t>A </a:t>
            </a:r>
            <a:r>
              <a:rPr lang="en-US" altLang="zh-TW" sz="2800" dirty="0">
                <a:solidFill>
                  <a:srgbClr val="990000"/>
                </a:solidFill>
              </a:rPr>
              <a:t>relation</a:t>
            </a:r>
            <a:r>
              <a:rPr lang="en-US" altLang="zh-TW" sz="2800" dirty="0"/>
              <a:t> is a </a:t>
            </a:r>
            <a:r>
              <a:rPr lang="en-US" altLang="zh-TW" sz="2800" u="sng" dirty="0"/>
              <a:t>two-dimensional table</a:t>
            </a:r>
            <a:r>
              <a:rPr lang="en-US" altLang="zh-TW" sz="2800" dirty="0"/>
              <a:t>.</a:t>
            </a:r>
          </a:p>
          <a:p>
            <a:r>
              <a:rPr lang="en-US" altLang="zh-TW" sz="2800" dirty="0"/>
              <a:t>This </a:t>
            </a:r>
            <a:r>
              <a:rPr lang="en-US" altLang="zh-TW" sz="2800" dirty="0">
                <a:solidFill>
                  <a:srgbClr val="006600"/>
                </a:solidFill>
              </a:rPr>
              <a:t>doesn’t</a:t>
            </a:r>
            <a:r>
              <a:rPr lang="en-US" altLang="zh-TW" sz="2800" dirty="0"/>
              <a:t> mean that </a:t>
            </a:r>
            <a:r>
              <a:rPr lang="en-US" altLang="zh-TW" sz="2800" u="sng" dirty="0"/>
              <a:t>data are stored as tables</a:t>
            </a:r>
            <a:r>
              <a:rPr lang="en-US" altLang="zh-TW" sz="2800" dirty="0"/>
              <a:t>; </a:t>
            </a:r>
            <a:br>
              <a:rPr lang="en-US" altLang="zh-TW" sz="2800" dirty="0"/>
            </a:br>
            <a:r>
              <a:rPr lang="en-US" altLang="zh-TW" sz="2800" dirty="0"/>
              <a:t>the </a:t>
            </a:r>
            <a:r>
              <a:rPr lang="en-US" altLang="zh-TW" sz="2800" u="sng" dirty="0"/>
              <a:t>physical storage of the data</a:t>
            </a:r>
            <a:r>
              <a:rPr lang="en-US" altLang="zh-TW" sz="2800" dirty="0"/>
              <a:t> is </a:t>
            </a:r>
            <a:r>
              <a:rPr lang="en-US" altLang="zh-TW" sz="2800" dirty="0">
                <a:solidFill>
                  <a:srgbClr val="006600"/>
                </a:solidFill>
              </a:rPr>
              <a:t>independent</a:t>
            </a:r>
            <a:r>
              <a:rPr lang="en-US" altLang="zh-TW" sz="2800" dirty="0"/>
              <a:t> of </a:t>
            </a:r>
            <a:br>
              <a:rPr lang="en-US" altLang="zh-TW" sz="2800" dirty="0"/>
            </a:br>
            <a:r>
              <a:rPr lang="en-US" altLang="zh-TW" sz="2800" u="sng" dirty="0"/>
              <a:t>the way the data are logically organized</a:t>
            </a:r>
            <a:r>
              <a:rPr lang="en-US" altLang="zh-TW" sz="2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401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5400" b="1" dirty="0">
                <a:solidFill>
                  <a:srgbClr val="990000"/>
                </a:solidFill>
                <a:latin typeface="Times New Roman" panose="02020603050405020304" pitchFamily="18" charset="0"/>
              </a:rPr>
              <a:t>Relation</a:t>
            </a:r>
            <a:br>
              <a:rPr lang="en-US" altLang="zh-TW" sz="5400" b="1" dirty="0">
                <a:solidFill>
                  <a:srgbClr val="990000"/>
                </a:solidFill>
                <a:latin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58957"/>
            <a:ext cx="10178322" cy="2584173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sz="2400" dirty="0">
                <a:solidFill>
                  <a:srgbClr val="990000"/>
                </a:solidFill>
              </a:rPr>
              <a:t>Name</a:t>
            </a:r>
            <a:r>
              <a:rPr lang="en-US" altLang="zh-TW" sz="2400" dirty="0"/>
              <a:t> – each relation in a relational database should have a name that is </a:t>
            </a:r>
            <a:r>
              <a:rPr lang="en-US" altLang="zh-TW" sz="2400" dirty="0">
                <a:solidFill>
                  <a:srgbClr val="006600"/>
                </a:solidFill>
              </a:rPr>
              <a:t>unique</a:t>
            </a:r>
            <a:r>
              <a:rPr lang="en-US" altLang="zh-TW" sz="2400" dirty="0"/>
              <a:t> among other relations.</a:t>
            </a:r>
          </a:p>
          <a:p>
            <a:r>
              <a:rPr lang="en-US" altLang="zh-TW" sz="2400" dirty="0">
                <a:solidFill>
                  <a:srgbClr val="990000"/>
                </a:solidFill>
              </a:rPr>
              <a:t>Attribute</a:t>
            </a:r>
            <a:r>
              <a:rPr lang="en-US" altLang="zh-TW" sz="2400" dirty="0"/>
              <a:t> – each </a:t>
            </a:r>
            <a:r>
              <a:rPr lang="en-US" altLang="zh-TW" sz="2400" dirty="0">
                <a:solidFill>
                  <a:srgbClr val="006600"/>
                </a:solidFill>
              </a:rPr>
              <a:t>column</a:t>
            </a:r>
            <a:r>
              <a:rPr lang="en-US" altLang="zh-TW" sz="2400" dirty="0"/>
              <a:t> in a relation. </a:t>
            </a:r>
          </a:p>
          <a:p>
            <a:pPr lvl="1"/>
            <a:r>
              <a:rPr lang="en-US" altLang="zh-TW" sz="2400" dirty="0"/>
              <a:t>The </a:t>
            </a:r>
            <a:r>
              <a:rPr lang="en-US" altLang="zh-TW" sz="2400" u="sng" dirty="0">
                <a:solidFill>
                  <a:srgbClr val="990000"/>
                </a:solidFill>
              </a:rPr>
              <a:t>degree</a:t>
            </a:r>
            <a:r>
              <a:rPr lang="en-US" altLang="zh-TW" sz="2400" u="sng" dirty="0"/>
              <a:t> of the relation</a:t>
            </a:r>
            <a:r>
              <a:rPr lang="en-US" altLang="zh-TW" sz="2400" dirty="0"/>
              <a:t> – the total </a:t>
            </a:r>
            <a:r>
              <a:rPr lang="en-US" altLang="zh-TW" sz="2400" u="sng" dirty="0"/>
              <a:t>number of attributes</a:t>
            </a:r>
            <a:r>
              <a:rPr lang="en-US" altLang="zh-TW" sz="2400" dirty="0"/>
              <a:t> for a relation.</a:t>
            </a:r>
          </a:p>
          <a:p>
            <a:r>
              <a:rPr lang="en-US" altLang="zh-TW" sz="2400" dirty="0">
                <a:solidFill>
                  <a:srgbClr val="990000"/>
                </a:solidFill>
              </a:rPr>
              <a:t>Tuple</a:t>
            </a:r>
            <a:r>
              <a:rPr lang="en-US" altLang="zh-TW" sz="2400" dirty="0"/>
              <a:t> – each </a:t>
            </a:r>
            <a:r>
              <a:rPr lang="en-US" altLang="zh-TW" sz="2400" dirty="0">
                <a:solidFill>
                  <a:srgbClr val="006600"/>
                </a:solidFill>
              </a:rPr>
              <a:t>row</a:t>
            </a:r>
            <a:r>
              <a:rPr lang="en-US" altLang="zh-TW" sz="2400" dirty="0"/>
              <a:t> in a relation.</a:t>
            </a:r>
          </a:p>
          <a:p>
            <a:pPr lvl="1"/>
            <a:r>
              <a:rPr lang="en-US" altLang="zh-TW" sz="2400" dirty="0"/>
              <a:t>The </a:t>
            </a:r>
            <a:r>
              <a:rPr lang="en-US" altLang="zh-TW" sz="2400" u="sng" dirty="0">
                <a:solidFill>
                  <a:srgbClr val="990000"/>
                </a:solidFill>
              </a:rPr>
              <a:t>cardinality</a:t>
            </a:r>
            <a:r>
              <a:rPr lang="en-US" altLang="zh-TW" sz="2400" u="sng" dirty="0"/>
              <a:t> of the relation</a:t>
            </a:r>
            <a:r>
              <a:rPr lang="en-US" altLang="zh-TW" sz="2400" dirty="0"/>
              <a:t> – the total </a:t>
            </a:r>
            <a:r>
              <a:rPr lang="en-US" altLang="zh-TW" sz="2400" u="sng" dirty="0"/>
              <a:t>number of rows</a:t>
            </a:r>
            <a:r>
              <a:rPr lang="en-US" altLang="zh-TW" sz="2400" dirty="0"/>
              <a:t> in a relation. </a:t>
            </a:r>
          </a:p>
          <a:p>
            <a:endParaRPr lang="en-US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024" y="3813175"/>
            <a:ext cx="5305425" cy="304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3059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C6AE-24AD-4DFB-8346-7529522FA986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Relation Schema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en-US" sz="2800" dirty="0"/>
              <a:t>Relation name</a:t>
            </a:r>
          </a:p>
          <a:p>
            <a:r>
              <a:rPr lang="en-US" altLang="en-US" sz="2800" dirty="0"/>
              <a:t>Attribute names and domains</a:t>
            </a:r>
          </a:p>
          <a:p>
            <a:r>
              <a:rPr lang="en-US" altLang="en-US" sz="2800" dirty="0"/>
              <a:t>Integrity constraints - e.g.,: </a:t>
            </a:r>
          </a:p>
          <a:p>
            <a:pPr lvl="1"/>
            <a:r>
              <a:rPr lang="en-US" altLang="en-US" sz="2800" dirty="0"/>
              <a:t>The values of a particular attribute in all tuples are unique</a:t>
            </a:r>
          </a:p>
          <a:p>
            <a:pPr lvl="1"/>
            <a:r>
              <a:rPr lang="en-US" altLang="en-US" sz="2800" dirty="0"/>
              <a:t>The values of a particular attribute in all tuples are greater than 0  </a:t>
            </a:r>
          </a:p>
          <a:p>
            <a:r>
              <a:rPr lang="en-US" altLang="en-US" sz="2800" dirty="0"/>
              <a:t>Default values</a:t>
            </a:r>
          </a:p>
        </p:txBody>
      </p:sp>
    </p:spTree>
    <p:extLst>
      <p:ext uri="{BB962C8B-B14F-4D97-AF65-F5344CB8AC3E}">
        <p14:creationId xmlns:p14="http://schemas.microsoft.com/office/powerpoint/2010/main" val="2573284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24D39-B14C-4E45-BB0A-0D159865E331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Integrity Constraints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Part of schema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Restriction on state (or sequence of states) of database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Enforced by DBMS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Intra-relational - involve only one relation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Part of relation schema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e.g., all Ids are unique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Inter-relational - involve several relations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Part of relation schema or database schema</a:t>
            </a:r>
          </a:p>
        </p:txBody>
      </p:sp>
    </p:spTree>
    <p:extLst>
      <p:ext uri="{BB962C8B-B14F-4D97-AF65-F5344CB8AC3E}">
        <p14:creationId xmlns:p14="http://schemas.microsoft.com/office/powerpoint/2010/main" val="2559663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694B8-7D13-4D11-A3B1-7945739E961A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Kinds of Integrity Constraints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Static - limitation on state of database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Syntactic (structural)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e.g., all values in a column must be unique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Semantic (involve meaning of attributes)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e.g., cannot register for more than 18 credits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Dynamic - limitation on sequence of database states (supported by some DBMSs, but not in current SQL standard)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e.g., cannot raise salary by more than 5%</a:t>
            </a:r>
          </a:p>
        </p:txBody>
      </p:sp>
    </p:spTree>
    <p:extLst>
      <p:ext uri="{BB962C8B-B14F-4D97-AF65-F5344CB8AC3E}">
        <p14:creationId xmlns:p14="http://schemas.microsoft.com/office/powerpoint/2010/main" val="1791479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F445B-8ECF-4150-8D6A-983364D16C23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 Constraint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Values in a column (or columns) of a relation are unique: at most one row in a relation instance can contain a particular value(s) </a:t>
            </a:r>
          </a:p>
          <a:p>
            <a:pPr>
              <a:lnSpc>
                <a:spcPct val="90000"/>
              </a:lnSpc>
            </a:pPr>
            <a:r>
              <a:rPr lang="en-US" altLang="en-US" sz="2800" b="1" dirty="0"/>
              <a:t>Key - </a:t>
            </a:r>
            <a:r>
              <a:rPr lang="en-US" altLang="en-US" sz="2800" dirty="0"/>
              <a:t>set of attributes satisfying key constraint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e.g., Id  in Student, 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e.g., (</a:t>
            </a:r>
            <a:r>
              <a:rPr lang="en-US" altLang="en-US" sz="2800" dirty="0" err="1"/>
              <a:t>StudId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CrsCode</a:t>
            </a:r>
            <a:r>
              <a:rPr lang="en-US" altLang="en-US" sz="2800" dirty="0"/>
              <a:t>, Semester) in Transcript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8648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4326"/>
            <a:ext cx="10058400" cy="1012110"/>
          </a:xfrm>
        </p:spPr>
        <p:txBody>
          <a:bodyPr/>
          <a:lstStyle/>
          <a:p>
            <a:r>
              <a:rPr lang="en-US" dirty="0"/>
              <a:t>DBMS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311965"/>
            <a:ext cx="10058400" cy="4557129"/>
          </a:xfrm>
        </p:spPr>
        <p:txBody>
          <a:bodyPr>
            <a:normAutofit lnSpcReduction="10000"/>
          </a:bodyPr>
          <a:lstStyle/>
          <a:p>
            <a:r>
              <a:rPr lang="en-US" altLang="zh-TW" sz="2800" dirty="0">
                <a:solidFill>
                  <a:srgbClr val="990000"/>
                </a:solidFill>
              </a:rPr>
              <a:t>Database</a:t>
            </a:r>
            <a:r>
              <a:rPr lang="en-US" altLang="zh-TW" sz="2800" dirty="0"/>
              <a:t> – a </a:t>
            </a:r>
            <a:r>
              <a:rPr lang="en-US" altLang="zh-TW" sz="2800" u="sng" dirty="0"/>
              <a:t>collection of data</a:t>
            </a:r>
            <a:r>
              <a:rPr lang="en-US" altLang="zh-TW" sz="2800" dirty="0"/>
              <a:t> that is </a:t>
            </a:r>
            <a:r>
              <a:rPr lang="en-US" altLang="zh-TW" sz="2800" dirty="0">
                <a:solidFill>
                  <a:srgbClr val="006600"/>
                </a:solidFill>
              </a:rPr>
              <a:t>logically coherent</a:t>
            </a:r>
            <a:r>
              <a:rPr lang="en-US" altLang="zh-TW" sz="2800" dirty="0"/>
              <a:t>.</a:t>
            </a:r>
          </a:p>
          <a:p>
            <a:r>
              <a:rPr lang="en-US" altLang="zh-TW" sz="2800" dirty="0">
                <a:solidFill>
                  <a:srgbClr val="990000"/>
                </a:solidFill>
              </a:rPr>
              <a:t>DBMS</a:t>
            </a:r>
            <a:r>
              <a:rPr lang="en-US" altLang="zh-TW" sz="2800" dirty="0"/>
              <a:t> – </a:t>
            </a:r>
            <a:r>
              <a:rPr lang="en-US" altLang="zh-TW" sz="2800" dirty="0">
                <a:solidFill>
                  <a:srgbClr val="990000"/>
                </a:solidFill>
              </a:rPr>
              <a:t>Database Management System</a:t>
            </a:r>
          </a:p>
          <a:p>
            <a:pPr lvl="1"/>
            <a:r>
              <a:rPr lang="en-US" altLang="zh-TW" sz="2400" u="sng" dirty="0"/>
              <a:t>defines</a:t>
            </a:r>
            <a:r>
              <a:rPr lang="en-US" altLang="zh-TW" sz="2400" dirty="0"/>
              <a:t>, </a:t>
            </a:r>
            <a:r>
              <a:rPr lang="en-US" altLang="zh-TW" sz="2400" u="sng" dirty="0"/>
              <a:t>creates</a:t>
            </a:r>
            <a:r>
              <a:rPr lang="en-US" altLang="zh-TW" sz="2400" dirty="0"/>
              <a:t>, and </a:t>
            </a:r>
            <a:r>
              <a:rPr lang="en-US" altLang="zh-TW" sz="2400" u="sng" dirty="0"/>
              <a:t>maintains</a:t>
            </a:r>
            <a:r>
              <a:rPr lang="en-US" altLang="zh-TW" sz="2400" dirty="0"/>
              <a:t> a database.</a:t>
            </a:r>
          </a:p>
          <a:p>
            <a:pPr lvl="1"/>
            <a:r>
              <a:rPr lang="en-US" altLang="zh-TW" sz="2400" dirty="0"/>
              <a:t>Allows users </a:t>
            </a:r>
            <a:r>
              <a:rPr lang="en-US" altLang="zh-TW" sz="2400" u="sng" dirty="0">
                <a:solidFill>
                  <a:srgbClr val="006600"/>
                </a:solidFill>
              </a:rPr>
              <a:t>controlled</a:t>
            </a:r>
            <a:r>
              <a:rPr lang="en-US" altLang="zh-TW" sz="2400" u="sng" dirty="0"/>
              <a:t> access</a:t>
            </a:r>
            <a:r>
              <a:rPr lang="en-US" altLang="zh-TW" sz="2400" dirty="0"/>
              <a:t> to data in the database.</a:t>
            </a:r>
          </a:p>
          <a:p>
            <a:pPr lvl="1"/>
            <a:r>
              <a:rPr lang="en-US" altLang="zh-TW" sz="2400" dirty="0"/>
              <a:t>A combination of 5 components:</a:t>
            </a:r>
          </a:p>
          <a:p>
            <a:pPr lvl="2"/>
            <a:r>
              <a:rPr lang="en-US" altLang="zh-TW" sz="2000" dirty="0">
                <a:solidFill>
                  <a:srgbClr val="990000"/>
                </a:solidFill>
              </a:rPr>
              <a:t>Hardware</a:t>
            </a:r>
          </a:p>
          <a:p>
            <a:pPr lvl="2"/>
            <a:r>
              <a:rPr lang="en-US" altLang="zh-TW" sz="2000" dirty="0">
                <a:solidFill>
                  <a:srgbClr val="990000"/>
                </a:solidFill>
              </a:rPr>
              <a:t>Software</a:t>
            </a:r>
          </a:p>
          <a:p>
            <a:pPr lvl="2"/>
            <a:r>
              <a:rPr lang="en-US" altLang="zh-TW" sz="2000" dirty="0">
                <a:solidFill>
                  <a:srgbClr val="990000"/>
                </a:solidFill>
              </a:rPr>
              <a:t>Data</a:t>
            </a:r>
          </a:p>
          <a:p>
            <a:pPr lvl="2"/>
            <a:r>
              <a:rPr lang="en-US" altLang="zh-TW" sz="2000" dirty="0">
                <a:solidFill>
                  <a:srgbClr val="990000"/>
                </a:solidFill>
              </a:rPr>
              <a:t>Users</a:t>
            </a:r>
          </a:p>
          <a:p>
            <a:pPr lvl="2"/>
            <a:r>
              <a:rPr lang="en-US" altLang="zh-TW" sz="2000" dirty="0">
                <a:solidFill>
                  <a:srgbClr val="990000"/>
                </a:solidFill>
              </a:rPr>
              <a:t>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53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03FEC-09C7-48CD-B19F-090B99A4A473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 Constraint (con’t)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Minimality - no subset of a key is a key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(</a:t>
            </a:r>
            <a:r>
              <a:rPr lang="en-US" altLang="en-US" sz="2800" dirty="0" err="1"/>
              <a:t>StudId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CrsCode</a:t>
            </a:r>
            <a:r>
              <a:rPr lang="en-US" altLang="en-US" sz="2800" dirty="0"/>
              <a:t>) is not a key of Transcript</a:t>
            </a:r>
          </a:p>
          <a:p>
            <a:pPr>
              <a:lnSpc>
                <a:spcPct val="90000"/>
              </a:lnSpc>
            </a:pPr>
            <a:r>
              <a:rPr lang="en-US" altLang="en-US" sz="2800" b="1" dirty="0" err="1"/>
              <a:t>Superkey</a:t>
            </a:r>
            <a:r>
              <a:rPr lang="en-US" altLang="en-US" sz="2800" b="1" dirty="0"/>
              <a:t> </a:t>
            </a:r>
            <a:r>
              <a:rPr lang="en-US" altLang="en-US" sz="2800" dirty="0"/>
              <a:t>- set of attributes containing key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(Id, Name) is a </a:t>
            </a:r>
            <a:r>
              <a:rPr lang="en-US" altLang="en-US" sz="2800" dirty="0" err="1"/>
              <a:t>superkey</a:t>
            </a:r>
            <a:r>
              <a:rPr lang="en-US" altLang="en-US" sz="2800" dirty="0"/>
              <a:t> of Student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Every relation has a key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Relation can have several keys:</a:t>
            </a:r>
          </a:p>
          <a:p>
            <a:pPr lvl="1">
              <a:lnSpc>
                <a:spcPct val="90000"/>
              </a:lnSpc>
            </a:pPr>
            <a:r>
              <a:rPr lang="en-US" altLang="en-US" sz="2800" b="1" dirty="0"/>
              <a:t>primary key </a:t>
            </a:r>
            <a:r>
              <a:rPr lang="en-US" altLang="en-US" sz="2800" dirty="0"/>
              <a:t>(Id in Student) – (cannot be null)</a:t>
            </a:r>
          </a:p>
          <a:p>
            <a:pPr lvl="1">
              <a:lnSpc>
                <a:spcPct val="90000"/>
              </a:lnSpc>
            </a:pPr>
            <a:r>
              <a:rPr lang="en-US" altLang="en-US" sz="2800" b="1" dirty="0"/>
              <a:t>candidate key </a:t>
            </a:r>
            <a:r>
              <a:rPr lang="en-US" altLang="en-US" sz="2800" dirty="0"/>
              <a:t>((Name, Address) in Student)</a:t>
            </a:r>
          </a:p>
        </p:txBody>
      </p:sp>
    </p:spTree>
    <p:extLst>
      <p:ext uri="{BB962C8B-B14F-4D97-AF65-F5344CB8AC3E}">
        <p14:creationId xmlns:p14="http://schemas.microsoft.com/office/powerpoint/2010/main" val="21558970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B82D-12E6-42DA-8C76-14175B0F6254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r>
              <a:rPr lang="en-US" altLang="en-US"/>
              <a:t>Foreign Key Constraint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143000"/>
            <a:ext cx="8458200" cy="5486400"/>
          </a:xfrm>
        </p:spPr>
        <p:txBody>
          <a:bodyPr/>
          <a:lstStyle/>
          <a:p>
            <a:r>
              <a:rPr lang="en-US" altLang="en-US" sz="2400" dirty="0"/>
              <a:t>R</a:t>
            </a:r>
            <a:r>
              <a:rPr lang="en-US" altLang="en-US" sz="2400" b="1" dirty="0"/>
              <a:t>eferential integrity</a:t>
            </a:r>
            <a:r>
              <a:rPr lang="en-US" altLang="en-US" sz="2400" dirty="0"/>
              <a:t> =&gt; Item named in one relation must correspond to tuple(s) in another that describes the item</a:t>
            </a:r>
          </a:p>
          <a:p>
            <a:pPr lvl="1"/>
            <a:r>
              <a:rPr lang="en-US" altLang="en-US" sz="2000" dirty="0"/>
              <a:t>Transcript (</a:t>
            </a:r>
            <a:r>
              <a:rPr lang="en-US" altLang="en-US" sz="2000" dirty="0" err="1"/>
              <a:t>CrsCode</a:t>
            </a:r>
            <a:r>
              <a:rPr lang="en-US" altLang="en-US" sz="2000" dirty="0"/>
              <a:t>)  references Course(</a:t>
            </a:r>
            <a:r>
              <a:rPr lang="en-US" altLang="en-US" sz="2000" dirty="0" err="1"/>
              <a:t>CrsCode</a:t>
            </a:r>
            <a:r>
              <a:rPr lang="en-US" altLang="en-US" sz="2000" dirty="0"/>
              <a:t> )</a:t>
            </a:r>
          </a:p>
          <a:p>
            <a:pPr lvl="1"/>
            <a:r>
              <a:rPr lang="en-US" altLang="en-US" sz="2000" dirty="0"/>
              <a:t>Professor(</a:t>
            </a:r>
            <a:r>
              <a:rPr lang="en-US" altLang="en-US" sz="2000" dirty="0" err="1"/>
              <a:t>DeptId</a:t>
            </a:r>
            <a:r>
              <a:rPr lang="en-US" altLang="en-US" sz="2000" dirty="0"/>
              <a:t>)  references Department(</a:t>
            </a:r>
            <a:r>
              <a:rPr lang="en-US" altLang="en-US" sz="2000" dirty="0" err="1"/>
              <a:t>DeptId</a:t>
            </a:r>
            <a:r>
              <a:rPr lang="en-US" altLang="en-US" sz="2000" dirty="0"/>
              <a:t>)</a:t>
            </a:r>
          </a:p>
          <a:p>
            <a:r>
              <a:rPr lang="en-US" altLang="en-US" sz="2400" dirty="0"/>
              <a:t>a1 is a </a:t>
            </a:r>
            <a:r>
              <a:rPr lang="en-US" altLang="en-US" sz="2400" b="1" dirty="0"/>
              <a:t>foreign key</a:t>
            </a:r>
            <a:r>
              <a:rPr lang="en-US" altLang="en-US" sz="2400" dirty="0"/>
              <a:t> of R1 referring to a2 in R2 =&gt; if v is a value of a1, there is a </a:t>
            </a:r>
            <a:r>
              <a:rPr lang="en-US" altLang="en-US" sz="2400" i="1" dirty="0"/>
              <a:t>unique</a:t>
            </a:r>
            <a:r>
              <a:rPr lang="en-US" altLang="en-US" sz="2400" dirty="0"/>
              <a:t> tuple of R2 in which a2 has value v</a:t>
            </a:r>
          </a:p>
          <a:p>
            <a:pPr lvl="1"/>
            <a:r>
              <a:rPr lang="en-US" altLang="en-US" sz="2000" dirty="0"/>
              <a:t>This is a special case of referential integrity:  a2 must be a candidate key of R2  (</a:t>
            </a:r>
            <a:r>
              <a:rPr lang="en-US" altLang="en-US" sz="2000" dirty="0" err="1"/>
              <a:t>CrsCode</a:t>
            </a:r>
            <a:r>
              <a:rPr lang="en-US" altLang="en-US" sz="2000" dirty="0"/>
              <a:t> is a key of Course)</a:t>
            </a:r>
          </a:p>
          <a:p>
            <a:pPr lvl="1"/>
            <a:r>
              <a:rPr lang="en-US" altLang="en-US" sz="2000" dirty="0"/>
              <a:t>If no row exists in R2 =&gt; violation of referential integrity</a:t>
            </a:r>
          </a:p>
          <a:p>
            <a:pPr lvl="1"/>
            <a:r>
              <a:rPr lang="en-US" altLang="en-US" sz="2000" dirty="0"/>
              <a:t>Not all rows of R2 need to be referenced.:  relationship is not symmetric (some course might not be taught)</a:t>
            </a:r>
          </a:p>
          <a:p>
            <a:pPr lvl="1"/>
            <a:r>
              <a:rPr lang="en-US" altLang="en-US" sz="2000" dirty="0"/>
              <a:t>Value of a foreign key might not be specified (</a:t>
            </a:r>
            <a:r>
              <a:rPr lang="en-US" altLang="en-US" sz="2000" dirty="0" err="1"/>
              <a:t>DeptId</a:t>
            </a:r>
            <a:r>
              <a:rPr lang="en-US" altLang="en-US" sz="2000" dirty="0"/>
              <a:t> column of some professor might be null)</a:t>
            </a:r>
          </a:p>
        </p:txBody>
      </p:sp>
    </p:spTree>
    <p:extLst>
      <p:ext uri="{BB962C8B-B14F-4D97-AF65-F5344CB8AC3E}">
        <p14:creationId xmlns:p14="http://schemas.microsoft.com/office/powerpoint/2010/main" val="19572087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30F8-D42F-4DC7-9E80-FA91D6D653F3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Foreign Key Constraint (Example)</a:t>
            </a:r>
          </a:p>
        </p:txBody>
      </p:sp>
      <p:sp>
        <p:nvSpPr>
          <p:cNvPr id="77861" name="Text Box 37"/>
          <p:cNvSpPr txBox="1">
            <a:spLocks noChangeArrowheads="1"/>
          </p:cNvSpPr>
          <p:nvPr/>
        </p:nvSpPr>
        <p:spPr bwMode="auto">
          <a:xfrm>
            <a:off x="7391400" y="2362201"/>
            <a:ext cx="43815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/>
              <a:t>a2</a:t>
            </a:r>
          </a:p>
          <a:p>
            <a:pPr algn="l"/>
            <a:r>
              <a:rPr lang="en-US" altLang="en-US" sz="2000"/>
              <a:t>v3</a:t>
            </a:r>
          </a:p>
          <a:p>
            <a:pPr algn="l"/>
            <a:r>
              <a:rPr lang="en-US" altLang="en-US" sz="2000"/>
              <a:t>v5</a:t>
            </a:r>
          </a:p>
          <a:p>
            <a:pPr algn="l"/>
            <a:r>
              <a:rPr lang="en-US" altLang="en-US" sz="2000"/>
              <a:t>v1</a:t>
            </a:r>
          </a:p>
          <a:p>
            <a:pPr algn="l"/>
            <a:r>
              <a:rPr lang="en-US" altLang="en-US" sz="2000"/>
              <a:t>v6</a:t>
            </a:r>
          </a:p>
          <a:p>
            <a:pPr algn="l"/>
            <a:r>
              <a:rPr lang="en-US" altLang="en-US" sz="2000"/>
              <a:t>v2</a:t>
            </a:r>
          </a:p>
          <a:p>
            <a:pPr algn="l"/>
            <a:r>
              <a:rPr lang="en-US" altLang="en-US" sz="2000"/>
              <a:t>v7</a:t>
            </a:r>
          </a:p>
          <a:p>
            <a:pPr algn="l"/>
            <a:r>
              <a:rPr lang="en-US" altLang="en-US" sz="2000"/>
              <a:t>v4</a:t>
            </a:r>
          </a:p>
        </p:txBody>
      </p:sp>
      <p:sp>
        <p:nvSpPr>
          <p:cNvPr id="77862" name="Text Box 38"/>
          <p:cNvSpPr txBox="1">
            <a:spLocks noChangeArrowheads="1"/>
          </p:cNvSpPr>
          <p:nvPr/>
        </p:nvSpPr>
        <p:spPr bwMode="auto">
          <a:xfrm>
            <a:off x="4648200" y="2667001"/>
            <a:ext cx="43815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/>
              <a:t>a1</a:t>
            </a:r>
          </a:p>
          <a:p>
            <a:pPr algn="l"/>
            <a:r>
              <a:rPr lang="en-US" altLang="en-US" sz="2000"/>
              <a:t>v1</a:t>
            </a:r>
          </a:p>
          <a:p>
            <a:pPr algn="l"/>
            <a:r>
              <a:rPr lang="en-US" altLang="en-US" sz="2000"/>
              <a:t>v2</a:t>
            </a:r>
          </a:p>
          <a:p>
            <a:pPr algn="l"/>
            <a:r>
              <a:rPr lang="en-US" altLang="en-US" sz="2000"/>
              <a:t>v3</a:t>
            </a:r>
          </a:p>
          <a:p>
            <a:pPr algn="l"/>
            <a:r>
              <a:rPr lang="en-US" altLang="en-US" sz="2000"/>
              <a:t>v4</a:t>
            </a:r>
          </a:p>
          <a:p>
            <a:pPr algn="l"/>
            <a:r>
              <a:rPr lang="en-US" altLang="en-US" sz="2000"/>
              <a:t>--</a:t>
            </a:r>
          </a:p>
          <a:p>
            <a:pPr algn="l"/>
            <a:r>
              <a:rPr lang="en-US" altLang="en-US" sz="2000"/>
              <a:t>v3</a:t>
            </a:r>
          </a:p>
        </p:txBody>
      </p:sp>
      <p:sp>
        <p:nvSpPr>
          <p:cNvPr id="77863" name="Line 39"/>
          <p:cNvSpPr>
            <a:spLocks noChangeShapeType="1"/>
          </p:cNvSpPr>
          <p:nvPr/>
        </p:nvSpPr>
        <p:spPr bwMode="auto">
          <a:xfrm>
            <a:off x="4648200" y="3048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66" name="Line 42"/>
          <p:cNvSpPr>
            <a:spLocks noChangeShapeType="1"/>
          </p:cNvSpPr>
          <p:nvPr/>
        </p:nvSpPr>
        <p:spPr bwMode="auto">
          <a:xfrm>
            <a:off x="4648200" y="4495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94" name="Line 70"/>
          <p:cNvSpPr>
            <a:spLocks noChangeShapeType="1"/>
          </p:cNvSpPr>
          <p:nvPr/>
        </p:nvSpPr>
        <p:spPr bwMode="auto">
          <a:xfrm>
            <a:off x="4648200" y="3048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95" name="Line 71"/>
          <p:cNvSpPr>
            <a:spLocks noChangeShapeType="1"/>
          </p:cNvSpPr>
          <p:nvPr/>
        </p:nvSpPr>
        <p:spPr bwMode="auto">
          <a:xfrm>
            <a:off x="4648200" y="3352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96" name="Line 72"/>
          <p:cNvSpPr>
            <a:spLocks noChangeShapeType="1"/>
          </p:cNvSpPr>
          <p:nvPr/>
        </p:nvSpPr>
        <p:spPr bwMode="auto">
          <a:xfrm>
            <a:off x="4648200" y="3657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97" name="Line 73"/>
          <p:cNvSpPr>
            <a:spLocks noChangeShapeType="1"/>
          </p:cNvSpPr>
          <p:nvPr/>
        </p:nvSpPr>
        <p:spPr bwMode="auto">
          <a:xfrm>
            <a:off x="5029200" y="3048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98" name="Line 74"/>
          <p:cNvSpPr>
            <a:spLocks noChangeShapeType="1"/>
          </p:cNvSpPr>
          <p:nvPr/>
        </p:nvSpPr>
        <p:spPr bwMode="auto">
          <a:xfrm flipH="1">
            <a:off x="2971800" y="3048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99" name="Line 75"/>
          <p:cNvSpPr>
            <a:spLocks noChangeShapeType="1"/>
          </p:cNvSpPr>
          <p:nvPr/>
        </p:nvSpPr>
        <p:spPr bwMode="auto">
          <a:xfrm flipH="1">
            <a:off x="2971800" y="4876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00" name="Line 76"/>
          <p:cNvSpPr>
            <a:spLocks noChangeShapeType="1"/>
          </p:cNvSpPr>
          <p:nvPr/>
        </p:nvSpPr>
        <p:spPr bwMode="auto">
          <a:xfrm>
            <a:off x="2971800" y="3048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01" name="Line 77"/>
          <p:cNvSpPr>
            <a:spLocks noChangeShapeType="1"/>
          </p:cNvSpPr>
          <p:nvPr/>
        </p:nvSpPr>
        <p:spPr bwMode="auto">
          <a:xfrm>
            <a:off x="4648200" y="3962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02" name="Line 78"/>
          <p:cNvSpPr>
            <a:spLocks noChangeShapeType="1"/>
          </p:cNvSpPr>
          <p:nvPr/>
        </p:nvSpPr>
        <p:spPr bwMode="auto">
          <a:xfrm>
            <a:off x="4648200" y="4267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03" name="Line 79"/>
          <p:cNvSpPr>
            <a:spLocks noChangeShapeType="1"/>
          </p:cNvSpPr>
          <p:nvPr/>
        </p:nvSpPr>
        <p:spPr bwMode="auto">
          <a:xfrm>
            <a:off x="4648200" y="4572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04" name="Line 80"/>
          <p:cNvSpPr>
            <a:spLocks noChangeShapeType="1"/>
          </p:cNvSpPr>
          <p:nvPr/>
        </p:nvSpPr>
        <p:spPr bwMode="auto">
          <a:xfrm>
            <a:off x="4648200" y="487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05" name="Line 81"/>
          <p:cNvSpPr>
            <a:spLocks noChangeShapeType="1"/>
          </p:cNvSpPr>
          <p:nvPr/>
        </p:nvSpPr>
        <p:spPr bwMode="auto">
          <a:xfrm flipH="1">
            <a:off x="2971800" y="3352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06" name="Line 82"/>
          <p:cNvSpPr>
            <a:spLocks noChangeShapeType="1"/>
          </p:cNvSpPr>
          <p:nvPr/>
        </p:nvSpPr>
        <p:spPr bwMode="auto">
          <a:xfrm flipH="1">
            <a:off x="2971800" y="36576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07" name="Line 83"/>
          <p:cNvSpPr>
            <a:spLocks noChangeShapeType="1"/>
          </p:cNvSpPr>
          <p:nvPr/>
        </p:nvSpPr>
        <p:spPr bwMode="auto">
          <a:xfrm flipH="1">
            <a:off x="2971800" y="3962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08" name="Line 84"/>
          <p:cNvSpPr>
            <a:spLocks noChangeShapeType="1"/>
          </p:cNvSpPr>
          <p:nvPr/>
        </p:nvSpPr>
        <p:spPr bwMode="auto">
          <a:xfrm flipH="1">
            <a:off x="2971800" y="4267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09" name="Line 85"/>
          <p:cNvSpPr>
            <a:spLocks noChangeShapeType="1"/>
          </p:cNvSpPr>
          <p:nvPr/>
        </p:nvSpPr>
        <p:spPr bwMode="auto">
          <a:xfrm flipH="1">
            <a:off x="2971800" y="4572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21" name="Line 97"/>
          <p:cNvSpPr>
            <a:spLocks noChangeShapeType="1"/>
          </p:cNvSpPr>
          <p:nvPr/>
        </p:nvSpPr>
        <p:spPr bwMode="auto">
          <a:xfrm>
            <a:off x="7391400" y="2743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28" name="Line 104"/>
          <p:cNvSpPr>
            <a:spLocks noChangeShapeType="1"/>
          </p:cNvSpPr>
          <p:nvPr/>
        </p:nvSpPr>
        <p:spPr bwMode="auto">
          <a:xfrm>
            <a:off x="7391400" y="27432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29" name="Line 105"/>
          <p:cNvSpPr>
            <a:spLocks noChangeShapeType="1"/>
          </p:cNvSpPr>
          <p:nvPr/>
        </p:nvSpPr>
        <p:spPr bwMode="auto">
          <a:xfrm>
            <a:off x="9601200" y="27432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30" name="Line 106"/>
          <p:cNvSpPr>
            <a:spLocks noChangeShapeType="1"/>
          </p:cNvSpPr>
          <p:nvPr/>
        </p:nvSpPr>
        <p:spPr bwMode="auto">
          <a:xfrm flipH="1">
            <a:off x="7391400" y="48768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31" name="Line 107"/>
          <p:cNvSpPr>
            <a:spLocks noChangeShapeType="1"/>
          </p:cNvSpPr>
          <p:nvPr/>
        </p:nvSpPr>
        <p:spPr bwMode="auto">
          <a:xfrm>
            <a:off x="7391400" y="3048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32" name="Line 108"/>
          <p:cNvSpPr>
            <a:spLocks noChangeShapeType="1"/>
          </p:cNvSpPr>
          <p:nvPr/>
        </p:nvSpPr>
        <p:spPr bwMode="auto">
          <a:xfrm>
            <a:off x="7391400" y="33528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33" name="Line 109"/>
          <p:cNvSpPr>
            <a:spLocks noChangeShapeType="1"/>
          </p:cNvSpPr>
          <p:nvPr/>
        </p:nvSpPr>
        <p:spPr bwMode="auto">
          <a:xfrm>
            <a:off x="7391400" y="36576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34" name="Line 110"/>
          <p:cNvSpPr>
            <a:spLocks noChangeShapeType="1"/>
          </p:cNvSpPr>
          <p:nvPr/>
        </p:nvSpPr>
        <p:spPr bwMode="auto">
          <a:xfrm>
            <a:off x="7391400" y="39624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35" name="Line 111"/>
          <p:cNvSpPr>
            <a:spLocks noChangeShapeType="1"/>
          </p:cNvSpPr>
          <p:nvPr/>
        </p:nvSpPr>
        <p:spPr bwMode="auto">
          <a:xfrm>
            <a:off x="7391400" y="4267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36" name="Line 112"/>
          <p:cNvSpPr>
            <a:spLocks noChangeShapeType="1"/>
          </p:cNvSpPr>
          <p:nvPr/>
        </p:nvSpPr>
        <p:spPr bwMode="auto">
          <a:xfrm>
            <a:off x="7391400" y="45720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37" name="Line 113"/>
          <p:cNvSpPr>
            <a:spLocks noChangeShapeType="1"/>
          </p:cNvSpPr>
          <p:nvPr/>
        </p:nvSpPr>
        <p:spPr bwMode="auto">
          <a:xfrm>
            <a:off x="7848600" y="27432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38" name="Line 114"/>
          <p:cNvSpPr>
            <a:spLocks noChangeShapeType="1"/>
          </p:cNvSpPr>
          <p:nvPr/>
        </p:nvSpPr>
        <p:spPr bwMode="auto">
          <a:xfrm>
            <a:off x="5029200" y="3200400"/>
            <a:ext cx="2362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39" name="Line 115"/>
          <p:cNvSpPr>
            <a:spLocks noChangeShapeType="1"/>
          </p:cNvSpPr>
          <p:nvPr/>
        </p:nvSpPr>
        <p:spPr bwMode="auto">
          <a:xfrm>
            <a:off x="5029200" y="3505200"/>
            <a:ext cx="2362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40" name="Line 116"/>
          <p:cNvSpPr>
            <a:spLocks noChangeShapeType="1"/>
          </p:cNvSpPr>
          <p:nvPr/>
        </p:nvSpPr>
        <p:spPr bwMode="auto">
          <a:xfrm flipV="1">
            <a:off x="5029200" y="2895600"/>
            <a:ext cx="2362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43" name="Line 119"/>
          <p:cNvSpPr>
            <a:spLocks noChangeShapeType="1"/>
          </p:cNvSpPr>
          <p:nvPr/>
        </p:nvSpPr>
        <p:spPr bwMode="auto">
          <a:xfrm flipV="1">
            <a:off x="5029200" y="2971800"/>
            <a:ext cx="2362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44" name="Line 120"/>
          <p:cNvSpPr>
            <a:spLocks noChangeShapeType="1"/>
          </p:cNvSpPr>
          <p:nvPr/>
        </p:nvSpPr>
        <p:spPr bwMode="auto">
          <a:xfrm>
            <a:off x="5029200" y="4114800"/>
            <a:ext cx="2362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45" name="Text Box 121"/>
          <p:cNvSpPr txBox="1">
            <a:spLocks noChangeArrowheads="1"/>
          </p:cNvSpPr>
          <p:nvPr/>
        </p:nvSpPr>
        <p:spPr bwMode="auto">
          <a:xfrm>
            <a:off x="3565526" y="4967289"/>
            <a:ext cx="481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/>
              <a:t>R1</a:t>
            </a:r>
          </a:p>
        </p:txBody>
      </p:sp>
      <p:sp>
        <p:nvSpPr>
          <p:cNvPr id="77946" name="Text Box 122"/>
          <p:cNvSpPr txBox="1">
            <a:spLocks noChangeArrowheads="1"/>
          </p:cNvSpPr>
          <p:nvPr/>
        </p:nvSpPr>
        <p:spPr bwMode="auto">
          <a:xfrm>
            <a:off x="8213726" y="4967289"/>
            <a:ext cx="481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/>
              <a:t>R2</a:t>
            </a:r>
          </a:p>
        </p:txBody>
      </p:sp>
      <p:sp>
        <p:nvSpPr>
          <p:cNvPr id="77947" name="Text Box 123"/>
          <p:cNvSpPr txBox="1">
            <a:spLocks noChangeArrowheads="1"/>
          </p:cNvSpPr>
          <p:nvPr/>
        </p:nvSpPr>
        <p:spPr bwMode="auto">
          <a:xfrm>
            <a:off x="4708525" y="5195889"/>
            <a:ext cx="1403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/>
              <a:t>Foreign key</a:t>
            </a:r>
          </a:p>
        </p:txBody>
      </p:sp>
      <p:sp>
        <p:nvSpPr>
          <p:cNvPr id="77948" name="Text Box 124"/>
          <p:cNvSpPr txBox="1">
            <a:spLocks noChangeArrowheads="1"/>
          </p:cNvSpPr>
          <p:nvPr/>
        </p:nvSpPr>
        <p:spPr bwMode="auto">
          <a:xfrm>
            <a:off x="7375526" y="5424489"/>
            <a:ext cx="164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000"/>
              <a:t>Candidate key</a:t>
            </a:r>
          </a:p>
        </p:txBody>
      </p:sp>
      <p:sp>
        <p:nvSpPr>
          <p:cNvPr id="77949" name="Line 125"/>
          <p:cNvSpPr>
            <a:spLocks noChangeShapeType="1"/>
          </p:cNvSpPr>
          <p:nvPr/>
        </p:nvSpPr>
        <p:spPr bwMode="auto">
          <a:xfrm flipH="1" flipV="1">
            <a:off x="4800600" y="4953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50" name="Line 126"/>
          <p:cNvSpPr>
            <a:spLocks noChangeShapeType="1"/>
          </p:cNvSpPr>
          <p:nvPr/>
        </p:nvSpPr>
        <p:spPr bwMode="auto">
          <a:xfrm flipV="1">
            <a:off x="7620000" y="4953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670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78614-83C5-4FD1-8601-DDFD71C88B35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Foreign Key (con’t)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378226"/>
            <a:ext cx="8458200" cy="471777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Names of a1 and a2 need not be the same.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With tables:</a:t>
            </a:r>
          </a:p>
          <a:p>
            <a:pPr lvl="1">
              <a:lnSpc>
                <a:spcPct val="90000"/>
              </a:lnSpc>
            </a:pPr>
            <a:endParaRPr lang="en-US" altLang="en-US" sz="2400" dirty="0"/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dirty="0" err="1"/>
              <a:t>ProfId</a:t>
            </a:r>
            <a:r>
              <a:rPr lang="en-US" altLang="en-US" sz="2400" dirty="0"/>
              <a:t> attribute of Teaching references Id attribute of Professor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R1 and R2 need not be distinct.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Employee(</a:t>
            </a:r>
            <a:r>
              <a:rPr lang="en-US" altLang="en-US" sz="2400" dirty="0" err="1"/>
              <a:t>Id:INT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MgrId:INT</a:t>
            </a:r>
            <a:r>
              <a:rPr lang="en-US" altLang="en-US" sz="2400" dirty="0"/>
              <a:t>, ….)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Employee(</a:t>
            </a:r>
            <a:r>
              <a:rPr lang="en-US" altLang="en-US" sz="2000" dirty="0" err="1"/>
              <a:t>MgrId</a:t>
            </a:r>
            <a:r>
              <a:rPr lang="en-US" altLang="en-US" sz="2000" dirty="0"/>
              <a:t>) references Employee(Id)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Every manager is also an employee and hence has a unique row in Employee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200400" y="2971801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en-US" altLang="en-US" sz="2000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044904" y="2338179"/>
            <a:ext cx="669544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en-US" sz="2000" dirty="0"/>
              <a:t>Teaching(</a:t>
            </a:r>
            <a:r>
              <a:rPr lang="en-US" altLang="en-US" sz="2000" dirty="0" err="1"/>
              <a:t>CrsCode</a:t>
            </a:r>
            <a:r>
              <a:rPr lang="en-US" altLang="en-US" sz="2000" dirty="0"/>
              <a:t>: COURSES,  </a:t>
            </a:r>
            <a:r>
              <a:rPr lang="en-US" altLang="en-US" sz="2000" dirty="0" err="1"/>
              <a:t>Sem</a:t>
            </a:r>
            <a:r>
              <a:rPr lang="en-US" altLang="en-US" sz="2000" dirty="0"/>
              <a:t>: SEMESTERS, </a:t>
            </a:r>
            <a:r>
              <a:rPr lang="en-US" altLang="en-US" sz="2000" dirty="0" err="1"/>
              <a:t>ProfId</a:t>
            </a:r>
            <a:r>
              <a:rPr lang="en-US" altLang="en-US" sz="2000" dirty="0"/>
              <a:t>: INT)</a:t>
            </a:r>
          </a:p>
          <a:p>
            <a:pPr algn="l"/>
            <a:r>
              <a:rPr lang="en-US" altLang="en-US" sz="2000" dirty="0"/>
              <a:t>Professor(Id: INT, Name: STRING, </a:t>
            </a:r>
            <a:r>
              <a:rPr lang="en-US" altLang="en-US" sz="2000" dirty="0" err="1"/>
              <a:t>DeptId</a:t>
            </a:r>
            <a:r>
              <a:rPr lang="en-US" altLang="en-US" sz="2000" dirty="0"/>
              <a:t>: DEPTS)</a:t>
            </a:r>
          </a:p>
        </p:txBody>
      </p:sp>
    </p:spTree>
    <p:extLst>
      <p:ext uri="{BB962C8B-B14F-4D97-AF65-F5344CB8AC3E}">
        <p14:creationId xmlns:p14="http://schemas.microsoft.com/office/powerpoint/2010/main" val="38263138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2DF92-4469-40A5-A3B3-11CC3B4DA86E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r>
              <a:rPr lang="en-US" altLang="en-US"/>
              <a:t>Foreign Key (con’t)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295400"/>
            <a:ext cx="8458200" cy="47244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Foreign key might consist of several columns</a:t>
            </a:r>
          </a:p>
          <a:p>
            <a:pPr lvl="1"/>
            <a:r>
              <a:rPr lang="en-US" altLang="en-US" sz="2400" dirty="0"/>
              <a:t>(</a:t>
            </a:r>
            <a:r>
              <a:rPr lang="en-US" altLang="en-US" sz="2400" dirty="0" err="1"/>
              <a:t>CrsCode</a:t>
            </a:r>
            <a:r>
              <a:rPr lang="en-US" altLang="en-US" sz="2400" dirty="0"/>
              <a:t>, Semester) of Transcript references (</a:t>
            </a:r>
            <a:r>
              <a:rPr lang="en-US" altLang="en-US" sz="2400" dirty="0" err="1"/>
              <a:t>CrsCode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Sem</a:t>
            </a:r>
            <a:r>
              <a:rPr lang="en-US" altLang="en-US" sz="2400" dirty="0"/>
              <a:t>) of Teaching</a:t>
            </a:r>
          </a:p>
          <a:p>
            <a:r>
              <a:rPr lang="en-US" altLang="en-US" sz="2400" dirty="0"/>
              <a:t>R1(a1, …an) references R2(b1, …</a:t>
            </a:r>
            <a:r>
              <a:rPr lang="en-US" altLang="en-US" sz="2400" dirty="0" err="1"/>
              <a:t>bn</a:t>
            </a:r>
            <a:r>
              <a:rPr lang="en-US" altLang="en-US" sz="2400" dirty="0"/>
              <a:t>)</a:t>
            </a:r>
          </a:p>
          <a:p>
            <a:pPr lvl="1"/>
            <a:r>
              <a:rPr lang="en-US" altLang="en-US" sz="2400" dirty="0"/>
              <a:t>There exists a 1 - 1 relationship between a1,…an and b1,…</a:t>
            </a:r>
            <a:r>
              <a:rPr lang="en-US" altLang="en-US" sz="2400" dirty="0" err="1"/>
              <a:t>bn</a:t>
            </a:r>
            <a:endParaRPr lang="en-US" altLang="en-US" sz="2400" dirty="0"/>
          </a:p>
          <a:p>
            <a:pPr lvl="1"/>
            <a:r>
              <a:rPr lang="en-US" altLang="en-US" sz="2400" dirty="0" err="1"/>
              <a:t>ai</a:t>
            </a:r>
            <a:r>
              <a:rPr lang="en-US" altLang="en-US" sz="2400" dirty="0"/>
              <a:t> and bi have same domains (although not necessarily the same names)</a:t>
            </a:r>
          </a:p>
          <a:p>
            <a:pPr lvl="1"/>
            <a:r>
              <a:rPr lang="en-US" altLang="en-US" sz="2400" dirty="0"/>
              <a:t>b1,…</a:t>
            </a:r>
            <a:r>
              <a:rPr lang="en-US" altLang="en-US" sz="2400" dirty="0" err="1"/>
              <a:t>bn</a:t>
            </a:r>
            <a:r>
              <a:rPr lang="en-US" altLang="en-US" sz="2400" dirty="0"/>
              <a:t> is a candidate key of R2</a:t>
            </a:r>
          </a:p>
        </p:txBody>
      </p:sp>
    </p:spTree>
    <p:extLst>
      <p:ext uri="{BB962C8B-B14F-4D97-AF65-F5344CB8AC3E}">
        <p14:creationId xmlns:p14="http://schemas.microsoft.com/office/powerpoint/2010/main" val="8329250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126C-D31E-4635-B523-AFCA96DD1888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Semantic Constraints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/>
              <a:t>Domain, primary key, and foreign key are examples of structural (syntactic) constraints</a:t>
            </a:r>
          </a:p>
          <a:p>
            <a:r>
              <a:rPr lang="en-US" altLang="en-US" sz="2800" b="1" dirty="0"/>
              <a:t>Semantic constraints</a:t>
            </a:r>
            <a:r>
              <a:rPr lang="en-US" altLang="en-US" sz="2800" dirty="0"/>
              <a:t> express rules of application:</a:t>
            </a:r>
          </a:p>
          <a:p>
            <a:pPr lvl="1"/>
            <a:r>
              <a:rPr lang="en-US" altLang="en-US" sz="2800" dirty="0"/>
              <a:t>e.g., number of registered students </a:t>
            </a:r>
            <a:r>
              <a:rPr lang="en-US" altLang="en-US" sz="2800" dirty="0">
                <a:sym typeface="Symbol" panose="05050102010706020507" pitchFamily="18" charset="2"/>
              </a:rPr>
              <a:t> maximum enrollment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01908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594227"/>
          </a:xfrm>
        </p:spPr>
        <p:txBody>
          <a:bodyPr>
            <a:normAutofit fontScale="90000"/>
          </a:bodyPr>
          <a:lstStyle/>
          <a:p>
            <a:r>
              <a:rPr lang="en-US" altLang="zh-TW" sz="4400" b="1" dirty="0">
                <a:latin typeface="Times New Roman" panose="02020603050405020304" pitchFamily="18" charset="0"/>
              </a:rPr>
              <a:t>DBMS components</a:t>
            </a:r>
            <a:br>
              <a:rPr lang="en-US" altLang="zh-TW" sz="5400" b="1" dirty="0">
                <a:latin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6" y="2617304"/>
            <a:ext cx="9720073" cy="4023360"/>
          </a:xfrm>
        </p:spPr>
        <p:txBody>
          <a:bodyPr>
            <a:normAutofit lnSpcReduction="10000"/>
          </a:bodyPr>
          <a:lstStyle/>
          <a:p>
            <a:r>
              <a:rPr lang="en-US" altLang="zh-TW" sz="2400" dirty="0">
                <a:solidFill>
                  <a:srgbClr val="990000"/>
                </a:solidFill>
              </a:rPr>
              <a:t>Hardware</a:t>
            </a:r>
            <a:r>
              <a:rPr lang="en-US" altLang="zh-TW" sz="2400" dirty="0"/>
              <a:t> – </a:t>
            </a:r>
            <a:br>
              <a:rPr lang="en-US" altLang="zh-TW" sz="2400" dirty="0"/>
            </a:br>
            <a:r>
              <a:rPr lang="en-US" altLang="zh-TW" sz="2000" dirty="0"/>
              <a:t>the </a:t>
            </a:r>
            <a:r>
              <a:rPr lang="en-US" altLang="zh-TW" sz="2000" u="sng" dirty="0">
                <a:solidFill>
                  <a:srgbClr val="006600"/>
                </a:solidFill>
              </a:rPr>
              <a:t>physical</a:t>
            </a:r>
            <a:r>
              <a:rPr lang="en-US" altLang="zh-TW" sz="2000" u="sng" dirty="0"/>
              <a:t> computer system</a:t>
            </a:r>
            <a:r>
              <a:rPr lang="en-US" altLang="zh-TW" sz="2000" dirty="0"/>
              <a:t> that allows </a:t>
            </a:r>
            <a:r>
              <a:rPr lang="en-US" altLang="zh-TW" sz="2000" u="sng" dirty="0">
                <a:solidFill>
                  <a:srgbClr val="006600"/>
                </a:solidFill>
              </a:rPr>
              <a:t>physical</a:t>
            </a:r>
            <a:r>
              <a:rPr lang="en-US" altLang="zh-TW" sz="2000" u="sng" dirty="0"/>
              <a:t> access</a:t>
            </a:r>
            <a:r>
              <a:rPr lang="en-US" altLang="zh-TW" sz="2000" dirty="0"/>
              <a:t> to data.</a:t>
            </a:r>
          </a:p>
          <a:p>
            <a:r>
              <a:rPr lang="en-US" altLang="zh-TW" sz="2400" dirty="0">
                <a:solidFill>
                  <a:srgbClr val="990000"/>
                </a:solidFill>
              </a:rPr>
              <a:t>Software</a:t>
            </a:r>
            <a:r>
              <a:rPr lang="en-US" altLang="zh-TW" sz="2400" dirty="0"/>
              <a:t> – </a:t>
            </a:r>
            <a:br>
              <a:rPr lang="en-US" altLang="zh-TW" sz="2400" dirty="0"/>
            </a:br>
            <a:r>
              <a:rPr lang="en-US" altLang="zh-TW" sz="2000" dirty="0"/>
              <a:t>the actual </a:t>
            </a:r>
            <a:r>
              <a:rPr lang="en-US" altLang="zh-TW" sz="2000" dirty="0">
                <a:solidFill>
                  <a:srgbClr val="006600"/>
                </a:solidFill>
              </a:rPr>
              <a:t>program</a:t>
            </a:r>
            <a:r>
              <a:rPr lang="en-US" altLang="zh-TW" sz="2000" dirty="0"/>
              <a:t> that allows users to access, maintain, and update physical data.</a:t>
            </a:r>
          </a:p>
          <a:p>
            <a:r>
              <a:rPr lang="en-US" altLang="zh-TW" sz="2400" dirty="0">
                <a:solidFill>
                  <a:srgbClr val="990000"/>
                </a:solidFill>
              </a:rPr>
              <a:t>Data</a:t>
            </a:r>
            <a:r>
              <a:rPr lang="en-US" altLang="zh-TW" sz="2400" dirty="0"/>
              <a:t> – </a:t>
            </a:r>
            <a:r>
              <a:rPr lang="en-US" altLang="zh-TW" sz="2000" dirty="0"/>
              <a:t>stored </a:t>
            </a:r>
            <a:r>
              <a:rPr lang="en-US" altLang="zh-TW" sz="2000" u="sng" dirty="0"/>
              <a:t>physically</a:t>
            </a:r>
            <a:r>
              <a:rPr lang="en-US" altLang="zh-TW" sz="2000" dirty="0"/>
              <a:t> on the </a:t>
            </a:r>
            <a:r>
              <a:rPr lang="en-US" altLang="zh-TW" sz="2000" u="sng" dirty="0"/>
              <a:t>storage devices</a:t>
            </a:r>
          </a:p>
          <a:p>
            <a:r>
              <a:rPr lang="en-US" altLang="zh-TW" sz="2400" dirty="0">
                <a:solidFill>
                  <a:srgbClr val="990000"/>
                </a:solidFill>
              </a:rPr>
              <a:t>Users</a:t>
            </a:r>
            <a:r>
              <a:rPr lang="en-US" altLang="zh-TW" sz="2400" dirty="0"/>
              <a:t> –</a:t>
            </a:r>
          </a:p>
          <a:p>
            <a:pPr lvl="1"/>
            <a:r>
              <a:rPr lang="en-US" altLang="zh-TW" sz="2000" dirty="0">
                <a:solidFill>
                  <a:srgbClr val="990000"/>
                </a:solidFill>
              </a:rPr>
              <a:t>End users</a:t>
            </a:r>
            <a:r>
              <a:rPr lang="en-US" altLang="zh-TW" sz="2000" dirty="0"/>
              <a:t> - </a:t>
            </a:r>
            <a:r>
              <a:rPr lang="en-US" altLang="zh-TW" sz="2000" u="sng" dirty="0">
                <a:solidFill>
                  <a:srgbClr val="990000"/>
                </a:solidFill>
              </a:rPr>
              <a:t>Normal user</a:t>
            </a:r>
            <a:r>
              <a:rPr lang="en-US" altLang="zh-TW" sz="2000" dirty="0"/>
              <a:t>  and  </a:t>
            </a:r>
            <a:r>
              <a:rPr lang="en-US" altLang="zh-TW" sz="2000" u="sng" dirty="0">
                <a:solidFill>
                  <a:srgbClr val="990000"/>
                </a:solidFill>
              </a:rPr>
              <a:t>DBA (Database Administrator)</a:t>
            </a:r>
          </a:p>
          <a:p>
            <a:pPr lvl="1"/>
            <a:r>
              <a:rPr lang="en-US" altLang="zh-TW" sz="2000" dirty="0">
                <a:solidFill>
                  <a:srgbClr val="990000"/>
                </a:solidFill>
              </a:rPr>
              <a:t>Application programs</a:t>
            </a:r>
          </a:p>
          <a:p>
            <a:r>
              <a:rPr lang="en-US" altLang="zh-TW" sz="2400" dirty="0">
                <a:solidFill>
                  <a:srgbClr val="990000"/>
                </a:solidFill>
              </a:rPr>
              <a:t>Procedures</a:t>
            </a:r>
            <a:r>
              <a:rPr lang="en-US" altLang="zh-TW" sz="2400" dirty="0"/>
              <a:t> – </a:t>
            </a:r>
            <a:br>
              <a:rPr lang="en-US" altLang="zh-TW" sz="2400" dirty="0"/>
            </a:br>
            <a:r>
              <a:rPr lang="en-US" altLang="zh-TW" sz="2000" dirty="0"/>
              <a:t>a </a:t>
            </a:r>
            <a:r>
              <a:rPr lang="en-US" altLang="zh-TW" sz="2000" u="sng" dirty="0"/>
              <a:t>set of rules</a:t>
            </a:r>
            <a:r>
              <a:rPr lang="en-US" altLang="zh-TW" sz="2000" dirty="0"/>
              <a:t> that should be clearly defined and followed by the users.</a:t>
            </a:r>
          </a:p>
          <a:p>
            <a:endParaRPr lang="en-US" dirty="0"/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330" y="1122880"/>
            <a:ext cx="8475663" cy="155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1445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597" y="215215"/>
            <a:ext cx="9720072" cy="1137567"/>
          </a:xfrm>
        </p:spPr>
        <p:txBody>
          <a:bodyPr>
            <a:normAutofit/>
          </a:bodyPr>
          <a:lstStyle/>
          <a:p>
            <a:r>
              <a:rPr lang="en-US" altLang="zh-TW" sz="3200" b="1" dirty="0">
                <a:latin typeface="Times New Roman" panose="02020603050405020304" pitchFamily="18" charset="0"/>
              </a:rPr>
              <a:t>Database architecture</a:t>
            </a:r>
            <a:endParaRPr lang="en-US" sz="3200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784" y="981721"/>
            <a:ext cx="5246688" cy="575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0229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>
                <a:latin typeface="Times New Roman" panose="02020603050405020304" pitchFamily="18" charset="0"/>
              </a:rPr>
              <a:t>Database architecture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15547"/>
            <a:ext cx="9720073" cy="4638261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sz="2800" dirty="0">
                <a:solidFill>
                  <a:srgbClr val="990000"/>
                </a:solidFill>
              </a:rPr>
              <a:t>Internal level</a:t>
            </a:r>
            <a:r>
              <a:rPr lang="en-US" altLang="zh-TW" sz="2800" dirty="0"/>
              <a:t> – </a:t>
            </a:r>
          </a:p>
          <a:p>
            <a:pPr lvl="1"/>
            <a:r>
              <a:rPr lang="en-US" altLang="zh-TW" sz="2400" dirty="0"/>
              <a:t>Determines </a:t>
            </a:r>
            <a:r>
              <a:rPr lang="en-US" altLang="zh-TW" sz="2400" u="sng" dirty="0"/>
              <a:t>where data are actually stored</a:t>
            </a:r>
            <a:r>
              <a:rPr lang="en-US" altLang="zh-TW" sz="2400" dirty="0"/>
              <a:t> on the </a:t>
            </a:r>
            <a:r>
              <a:rPr lang="en-US" altLang="zh-TW" sz="2400" u="sng" dirty="0"/>
              <a:t>storage device</a:t>
            </a:r>
            <a:r>
              <a:rPr lang="en-US" altLang="zh-TW" sz="2400" dirty="0"/>
              <a:t>.</a:t>
            </a:r>
          </a:p>
          <a:p>
            <a:pPr lvl="1"/>
            <a:r>
              <a:rPr lang="en-US" altLang="zh-TW" sz="2400" dirty="0">
                <a:solidFill>
                  <a:srgbClr val="006600"/>
                </a:solidFill>
              </a:rPr>
              <a:t>Low-level access method</a:t>
            </a:r>
          </a:p>
          <a:p>
            <a:r>
              <a:rPr lang="en-US" altLang="zh-TW" sz="2800" dirty="0">
                <a:solidFill>
                  <a:srgbClr val="990000"/>
                </a:solidFill>
              </a:rPr>
              <a:t>Conceptual level</a:t>
            </a:r>
            <a:r>
              <a:rPr lang="en-US" altLang="zh-TW" sz="2800" dirty="0"/>
              <a:t> – </a:t>
            </a:r>
          </a:p>
          <a:p>
            <a:pPr lvl="1"/>
            <a:r>
              <a:rPr lang="en-US" altLang="zh-TW" sz="2400" dirty="0"/>
              <a:t>Defines the </a:t>
            </a:r>
            <a:r>
              <a:rPr lang="en-US" altLang="zh-TW" sz="2400" u="sng" dirty="0">
                <a:solidFill>
                  <a:srgbClr val="006600"/>
                </a:solidFill>
              </a:rPr>
              <a:t>logical view</a:t>
            </a:r>
            <a:r>
              <a:rPr lang="en-US" altLang="zh-TW" sz="2400" u="sng" dirty="0"/>
              <a:t> of the data</a:t>
            </a:r>
          </a:p>
          <a:p>
            <a:pPr lvl="1"/>
            <a:r>
              <a:rPr lang="en-US" altLang="zh-TW" sz="2400" dirty="0"/>
              <a:t>The </a:t>
            </a:r>
            <a:r>
              <a:rPr lang="en-US" altLang="zh-TW" sz="2400" u="sng" dirty="0"/>
              <a:t>main functions of DBMS</a:t>
            </a:r>
            <a:r>
              <a:rPr lang="en-US" altLang="zh-TW" sz="2400" dirty="0"/>
              <a:t> are in this level.</a:t>
            </a:r>
          </a:p>
          <a:p>
            <a:r>
              <a:rPr lang="en-US" altLang="zh-TW" sz="2800" dirty="0">
                <a:solidFill>
                  <a:srgbClr val="990000"/>
                </a:solidFill>
              </a:rPr>
              <a:t>External level</a:t>
            </a:r>
            <a:r>
              <a:rPr lang="en-US" altLang="zh-TW" sz="2800" dirty="0"/>
              <a:t> –</a:t>
            </a:r>
          </a:p>
          <a:p>
            <a:pPr lvl="1"/>
            <a:r>
              <a:rPr lang="en-US" altLang="zh-TW" sz="2400" dirty="0"/>
              <a:t>Interacts directly with the </a:t>
            </a:r>
            <a:r>
              <a:rPr lang="en-US" altLang="zh-TW" sz="2400" dirty="0">
                <a:solidFill>
                  <a:srgbClr val="006600"/>
                </a:solidFill>
              </a:rPr>
              <a:t>user</a:t>
            </a:r>
            <a:r>
              <a:rPr lang="en-US" altLang="zh-TW" sz="2400" dirty="0"/>
              <a:t>.</a:t>
            </a:r>
          </a:p>
          <a:p>
            <a:pPr lvl="1"/>
            <a:r>
              <a:rPr lang="en-US" altLang="zh-TW" sz="2400" dirty="0"/>
              <a:t>Change the data coming </a:t>
            </a:r>
            <a:r>
              <a:rPr lang="en-US" altLang="zh-TW" sz="2400" u="sng" dirty="0"/>
              <a:t>from the conceptual level</a:t>
            </a:r>
            <a:r>
              <a:rPr lang="en-US" altLang="zh-TW" sz="2400" dirty="0"/>
              <a:t> to a </a:t>
            </a:r>
            <a:r>
              <a:rPr lang="en-US" altLang="zh-TW" sz="2400" dirty="0">
                <a:solidFill>
                  <a:srgbClr val="006600"/>
                </a:solidFill>
              </a:rPr>
              <a:t>format</a:t>
            </a:r>
            <a:r>
              <a:rPr lang="en-US" altLang="zh-TW" sz="2400" dirty="0"/>
              <a:t> and </a:t>
            </a:r>
            <a:r>
              <a:rPr lang="en-US" altLang="zh-TW" sz="2400" dirty="0">
                <a:solidFill>
                  <a:srgbClr val="006600"/>
                </a:solidFill>
              </a:rPr>
              <a:t>view</a:t>
            </a:r>
            <a:r>
              <a:rPr lang="en-US" altLang="zh-TW" sz="2400" dirty="0"/>
              <a:t> that are </a:t>
            </a:r>
            <a:r>
              <a:rPr lang="en-US" altLang="zh-TW" sz="2400" u="sng" dirty="0"/>
              <a:t>familiar to the users</a:t>
            </a:r>
            <a:r>
              <a:rPr lang="en-US" altLang="zh-TW" sz="24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19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Internal/Physical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49287"/>
            <a:ext cx="9720073" cy="4560073"/>
          </a:xfrm>
        </p:spPr>
        <p:txBody>
          <a:bodyPr>
            <a:normAutofit fontScale="92500"/>
          </a:bodyPr>
          <a:lstStyle/>
          <a:p>
            <a:r>
              <a:rPr lang="en-US" altLang="en-US" sz="2800" dirty="0"/>
              <a:t>Physical schema describes details of how data is stored:  tracks, cylinders, indices etc.</a:t>
            </a:r>
          </a:p>
          <a:p>
            <a:r>
              <a:rPr lang="en-US" altLang="en-US" sz="2800" dirty="0"/>
              <a:t>Early applications worked at this level - explicitly dealt with details.</a:t>
            </a:r>
          </a:p>
          <a:p>
            <a:r>
              <a:rPr lang="en-US" altLang="en-US" sz="2800" b="1" dirty="0"/>
              <a:t>Problems: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600" dirty="0"/>
              <a:t>Routines hardcoded to deal with physical representation.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800" dirty="0"/>
              <a:t>Changes to data structure difficult to make.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800" dirty="0"/>
              <a:t>Application code becomes complex since it must deal with details.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800" dirty="0"/>
              <a:t>Rapid implementation of new features impossible.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57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Conceptual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55304"/>
            <a:ext cx="9720073" cy="4454056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Hides details.</a:t>
            </a:r>
          </a:p>
          <a:p>
            <a:pPr lvl="1"/>
            <a:r>
              <a:rPr lang="en-US" altLang="en-US" sz="2800" dirty="0"/>
              <a:t>In the relational model, the conceptual schema presents data as a set of tables.</a:t>
            </a:r>
          </a:p>
          <a:p>
            <a:r>
              <a:rPr lang="en-US" altLang="en-US" sz="2800" dirty="0"/>
              <a:t>DBMS maps from conceptual to physical schema automatically.</a:t>
            </a:r>
          </a:p>
          <a:p>
            <a:r>
              <a:rPr lang="en-US" altLang="en-US" sz="2800" dirty="0"/>
              <a:t>Physical schema can be changed without changing application:</a:t>
            </a:r>
          </a:p>
          <a:p>
            <a:pPr lvl="1"/>
            <a:r>
              <a:rPr lang="en-US" altLang="en-US" sz="2800" dirty="0"/>
              <a:t>DBMS must change mapping from conceptual to physical.</a:t>
            </a:r>
          </a:p>
          <a:p>
            <a:r>
              <a:rPr lang="en-US" altLang="en-US" sz="2800" dirty="0"/>
              <a:t>Referred to as </a:t>
            </a:r>
            <a:r>
              <a:rPr lang="en-US" altLang="en-US" sz="2800" i="1" dirty="0"/>
              <a:t>physical data independence</a:t>
            </a:r>
            <a:r>
              <a:rPr lang="en-US" altLang="en-US" sz="2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526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External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49287"/>
            <a:ext cx="9720073" cy="4560073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z="2800" dirty="0"/>
              <a:t>In the relational model, the external schema also presents data as a set of relations.</a:t>
            </a:r>
          </a:p>
          <a:p>
            <a:r>
              <a:rPr lang="en-US" altLang="en-US" sz="2800" dirty="0"/>
              <a:t>An external schema specifies a </a:t>
            </a:r>
            <a:r>
              <a:rPr lang="en-US" altLang="en-US" sz="2800" i="1" dirty="0"/>
              <a:t>view</a:t>
            </a:r>
            <a:r>
              <a:rPr lang="en-US" altLang="en-US" sz="2800" dirty="0"/>
              <a:t> of the data in terms of the conceptual level. It is tailored to the needs of a particular category of users.</a:t>
            </a:r>
          </a:p>
          <a:p>
            <a:pPr lvl="1"/>
            <a:r>
              <a:rPr lang="en-US" altLang="en-US" sz="2800" dirty="0"/>
              <a:t>Portions of stored data should not be seen by some users.</a:t>
            </a:r>
          </a:p>
          <a:p>
            <a:pPr lvl="2"/>
            <a:r>
              <a:rPr lang="en-US" altLang="en-US" sz="2800" dirty="0"/>
              <a:t>Students should not see faculty salaries.</a:t>
            </a:r>
          </a:p>
          <a:p>
            <a:pPr lvl="2"/>
            <a:r>
              <a:rPr lang="en-US" altLang="en-US" sz="2800" dirty="0"/>
              <a:t>Faculty should not see billing data.</a:t>
            </a:r>
          </a:p>
          <a:p>
            <a:pPr lvl="1"/>
            <a:r>
              <a:rPr lang="en-US" altLang="en-US" sz="2800" dirty="0"/>
              <a:t>Information that can be derived from stored data might be viewed as if it were stored.</a:t>
            </a:r>
          </a:p>
          <a:p>
            <a:pPr lvl="2"/>
            <a:r>
              <a:rPr lang="en-US" altLang="en-US" sz="2800" dirty="0"/>
              <a:t>GPA not stored, calculated when needed.</a:t>
            </a:r>
          </a:p>
          <a:p>
            <a:pPr lvl="4"/>
            <a:endParaRPr lang="en-US" alt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518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56085"/>
          </a:xfrm>
        </p:spPr>
        <p:txBody>
          <a:bodyPr/>
          <a:lstStyle/>
          <a:p>
            <a:r>
              <a:rPr lang="en-US" altLang="en-US" dirty="0"/>
              <a:t>Data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44487"/>
            <a:ext cx="10178322" cy="443510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b="1" dirty="0"/>
              <a:t>Schema</a:t>
            </a:r>
            <a:r>
              <a:rPr lang="en-US" altLang="en-US" sz="2800" dirty="0"/>
              <a:t>:  description of data at some level (</a:t>
            </a:r>
            <a:r>
              <a:rPr lang="en-US" altLang="en-US" sz="2800" i="1" dirty="0"/>
              <a:t>e.g., </a:t>
            </a:r>
            <a:r>
              <a:rPr lang="en-US" altLang="en-US" sz="2800" dirty="0"/>
              <a:t> tables, attributes, constraints, domains)</a:t>
            </a:r>
          </a:p>
          <a:p>
            <a:pPr>
              <a:lnSpc>
                <a:spcPct val="90000"/>
              </a:lnSpc>
            </a:pPr>
            <a:r>
              <a:rPr lang="en-US" altLang="en-US" sz="2800" b="1" dirty="0"/>
              <a:t>Model</a:t>
            </a:r>
            <a:r>
              <a:rPr lang="en-US" altLang="en-US" sz="2800" dirty="0"/>
              <a:t>: tools and language for describing: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Conceptual and external schema </a:t>
            </a:r>
          </a:p>
          <a:p>
            <a:pPr marL="1085850" lvl="2">
              <a:lnSpc>
                <a:spcPct val="90000"/>
              </a:lnSpc>
            </a:pPr>
            <a:r>
              <a:rPr lang="en-US" altLang="en-US" sz="2800" dirty="0"/>
              <a:t>Data definition language (DDL)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Integrity constraints, domains (DDL)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Operations on data </a:t>
            </a:r>
          </a:p>
          <a:p>
            <a:pPr marL="1085850" lvl="2">
              <a:lnSpc>
                <a:spcPct val="90000"/>
              </a:lnSpc>
            </a:pPr>
            <a:r>
              <a:rPr lang="en-US" altLang="en-US" sz="2800" dirty="0"/>
              <a:t>Data manipulation language (DML)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Directives that influence the physical schema (affects performance, not semantics)</a:t>
            </a:r>
          </a:p>
          <a:p>
            <a:pPr marL="1085850" lvl="2">
              <a:lnSpc>
                <a:spcPct val="90000"/>
              </a:lnSpc>
            </a:pPr>
            <a:r>
              <a:rPr lang="en-US" altLang="en-US" sz="2800" dirty="0"/>
              <a:t>Storage definition language (SDL)</a:t>
            </a:r>
          </a:p>
        </p:txBody>
      </p:sp>
    </p:spTree>
    <p:extLst>
      <p:ext uri="{BB962C8B-B14F-4D97-AF65-F5344CB8AC3E}">
        <p14:creationId xmlns:p14="http://schemas.microsoft.com/office/powerpoint/2010/main" val="134940514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124</TotalTime>
  <Words>1335</Words>
  <Application>Microsoft Office PowerPoint</Application>
  <PresentationFormat>Widescreen</PresentationFormat>
  <Paragraphs>195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微軟正黑體</vt:lpstr>
      <vt:lpstr>新細明體</vt:lpstr>
      <vt:lpstr>Arial</vt:lpstr>
      <vt:lpstr>Gill Sans MT</vt:lpstr>
      <vt:lpstr>Impact</vt:lpstr>
      <vt:lpstr>Symbol</vt:lpstr>
      <vt:lpstr>Times New Roman</vt:lpstr>
      <vt:lpstr>Wingdings</vt:lpstr>
      <vt:lpstr>Badge</vt:lpstr>
      <vt:lpstr>Relational Database Model</vt:lpstr>
      <vt:lpstr>DBMS</vt:lpstr>
      <vt:lpstr>DBMS components </vt:lpstr>
      <vt:lpstr>Database architecture</vt:lpstr>
      <vt:lpstr>Database architecture</vt:lpstr>
      <vt:lpstr>Internal/Physical Level</vt:lpstr>
      <vt:lpstr>Conceptual Level</vt:lpstr>
      <vt:lpstr>External Level</vt:lpstr>
      <vt:lpstr>Data Model</vt:lpstr>
      <vt:lpstr>Database models</vt:lpstr>
      <vt:lpstr>Hierarchical model </vt:lpstr>
      <vt:lpstr>Network model </vt:lpstr>
      <vt:lpstr>Relational model</vt:lpstr>
      <vt:lpstr>Relational model</vt:lpstr>
      <vt:lpstr>Relation </vt:lpstr>
      <vt:lpstr>Relation Schema</vt:lpstr>
      <vt:lpstr>Integrity Constraints</vt:lpstr>
      <vt:lpstr>Kinds of Integrity Constraints</vt:lpstr>
      <vt:lpstr>Key Constraint</vt:lpstr>
      <vt:lpstr>Key Constraint (con’t)</vt:lpstr>
      <vt:lpstr>Foreign Key Constraint</vt:lpstr>
      <vt:lpstr>Foreign Key Constraint (Example)</vt:lpstr>
      <vt:lpstr>Foreign Key (con’t)</vt:lpstr>
      <vt:lpstr>Foreign Key (con’t)</vt:lpstr>
      <vt:lpstr>Semantic Constraints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Relational Database Model</dc:title>
  <dc:creator>WALAA</dc:creator>
  <cp:lastModifiedBy>WALAA</cp:lastModifiedBy>
  <cp:revision>14</cp:revision>
  <dcterms:created xsi:type="dcterms:W3CDTF">2017-02-27T21:32:56Z</dcterms:created>
  <dcterms:modified xsi:type="dcterms:W3CDTF">2018-02-20T09:43:36Z</dcterms:modified>
</cp:coreProperties>
</file>